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12"/>
  </p:notesMasterIdLst>
  <p:sldIdLst>
    <p:sldId id="256" r:id="rId2"/>
    <p:sldId id="257" r:id="rId3"/>
    <p:sldId id="258" r:id="rId4"/>
    <p:sldId id="259" r:id="rId5"/>
    <p:sldId id="262" r:id="rId6"/>
    <p:sldId id="260" r:id="rId7"/>
    <p:sldId id="261" r:id="rId8"/>
    <p:sldId id="263" r:id="rId9"/>
    <p:sldId id="265" r:id="rId10"/>
    <p:sldId id="264"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64958" autoAdjust="0"/>
  </p:normalViewPr>
  <p:slideViewPr>
    <p:cSldViewPr snapToGrid="0">
      <p:cViewPr varScale="1">
        <p:scale>
          <a:sx n="40" d="100"/>
          <a:sy n="40" d="100"/>
        </p:scale>
        <p:origin x="63" y="6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251BD9-1572-430C-ABA0-994A53CB39D8}" type="datetimeFigureOut">
              <a:rPr lang="en-US" smtClean="0"/>
              <a:t>8/4/2016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316D9D-3780-422E-B54F-E4A74313F312}" type="slidenum">
              <a:rPr lang="en-US" smtClean="0"/>
              <a:t>‹#›</a:t>
            </a:fld>
            <a:endParaRPr lang="en-US"/>
          </a:p>
        </p:txBody>
      </p:sp>
    </p:spTree>
    <p:extLst>
      <p:ext uri="{BB962C8B-B14F-4D97-AF65-F5344CB8AC3E}">
        <p14:creationId xmlns:p14="http://schemas.microsoft.com/office/powerpoint/2010/main" val="1506070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Hello, my name is Katie Dallas and today I will be presenting on DNA Data Storage.  Nowadays, much of the information we search for is located on the internet. This has led to a lack of internet data storage; and the clear solution is DNA.</a:t>
            </a:r>
            <a:endParaRPr lang="en-US" dirty="0"/>
          </a:p>
        </p:txBody>
      </p:sp>
      <p:sp>
        <p:nvSpPr>
          <p:cNvPr id="4" name="Slide Number Placeholder 3"/>
          <p:cNvSpPr>
            <a:spLocks noGrp="1"/>
          </p:cNvSpPr>
          <p:nvPr>
            <p:ph type="sldNum" sz="quarter" idx="10"/>
          </p:nvPr>
        </p:nvSpPr>
        <p:spPr/>
        <p:txBody>
          <a:bodyPr/>
          <a:lstStyle/>
          <a:p>
            <a:fld id="{3D316D9D-3780-422E-B54F-E4A74313F312}" type="slidenum">
              <a:rPr lang="en-US" smtClean="0"/>
              <a:t>1</a:t>
            </a:fld>
            <a:endParaRPr lang="en-US"/>
          </a:p>
        </p:txBody>
      </p:sp>
    </p:spTree>
    <p:extLst>
      <p:ext uri="{BB962C8B-B14F-4D97-AF65-F5344CB8AC3E}">
        <p14:creationId xmlns:p14="http://schemas.microsoft.com/office/powerpoint/2010/main" val="3641539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Currently, the world is generating digital data faster than we can store it.  This digital data is stored on disks or magnetic tape in a cartridge, which are about three inches by a half an inch.  A single one of these cartridges contains around a half a mile of tape and are able to hold the equivalent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46 million 200 page books.  The lifespan of a magnetic cartridge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only about 10 to 15 years normally and 30 years in ideal conditions.  The biggest factor that affects the cartridge’s life-span is how quick</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technology is advancing.  This means the data has to be copied frequently with the rise and fall of certain technology, to ensure that the data can be read over a long period of time. However, we have figured out a solution</a:t>
            </a:r>
            <a:r>
              <a:rPr lang="en-US" sz="1200" kern="1200" baseline="0" dirty="0">
                <a:solidFill>
                  <a:schemeClr val="tx1"/>
                </a:solidFill>
                <a:effectLst/>
                <a:latin typeface="+mn-lt"/>
                <a:ea typeface="+mn-ea"/>
                <a:cs typeface="+mn-cs"/>
              </a:rPr>
              <a:t> (change) DNA Data Storage!!!</a:t>
            </a:r>
            <a:endParaRPr lang="en-US" b="0" baseline="0" dirty="0"/>
          </a:p>
          <a:p>
            <a:pPr fontAlgn="base"/>
            <a:endParaRPr lang="en-US" b="0" baseline="0" dirty="0"/>
          </a:p>
          <a:p>
            <a:pPr fontAlgn="base"/>
            <a:endParaRPr lang="en-US" b="0" baseline="0" dirty="0"/>
          </a:p>
        </p:txBody>
      </p:sp>
      <p:sp>
        <p:nvSpPr>
          <p:cNvPr id="4" name="Slide Number Placeholder 3"/>
          <p:cNvSpPr>
            <a:spLocks noGrp="1"/>
          </p:cNvSpPr>
          <p:nvPr>
            <p:ph type="sldNum" sz="quarter" idx="10"/>
          </p:nvPr>
        </p:nvSpPr>
        <p:spPr/>
        <p:txBody>
          <a:bodyPr/>
          <a:lstStyle/>
          <a:p>
            <a:fld id="{3D316D9D-3780-422E-B54F-E4A74313F312}" type="slidenum">
              <a:rPr lang="en-US" smtClean="0"/>
              <a:t>2</a:t>
            </a:fld>
            <a:endParaRPr lang="en-US"/>
          </a:p>
        </p:txBody>
      </p:sp>
    </p:spTree>
    <p:extLst>
      <p:ext uri="{BB962C8B-B14F-4D97-AF65-F5344CB8AC3E}">
        <p14:creationId xmlns:p14="http://schemas.microsoft.com/office/powerpoint/2010/main" val="411464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DNA Data Storage!  Researchers from Microsoft and the University of Washington in Seattle figured out how to store information inside strands of synthetic DNA.  The goals of being able to store information in strands of DNA is that it would reduce the amount of room data storage takes, how frequently the data has to be transferred, and the price of data storage.  Luiz </a:t>
            </a:r>
            <a:r>
              <a:rPr lang="en-US" sz="1200" kern="1200" dirty="0" err="1">
                <a:solidFill>
                  <a:schemeClr val="tx1"/>
                </a:solidFill>
                <a:effectLst/>
                <a:latin typeface="+mn-lt"/>
                <a:ea typeface="+mn-ea"/>
                <a:cs typeface="+mn-cs"/>
              </a:rPr>
              <a:t>Ceze</a:t>
            </a:r>
            <a:r>
              <a:rPr lang="en-US" sz="1200" kern="1200" dirty="0">
                <a:solidFill>
                  <a:schemeClr val="tx1"/>
                </a:solidFill>
                <a:effectLst/>
                <a:latin typeface="+mn-lt"/>
                <a:ea typeface="+mn-ea"/>
                <a:cs typeface="+mn-cs"/>
              </a:rPr>
              <a:t>, the lead researcher from the University of Washington, actually stated that if all the information on the internet today was translated into DNA it could fit into the size of a shoebox that could be stored for thousands of years.  Storing information inside DNA is also highly unlikely to be rapidly outdated, unlike our current storage methods that have to be constantly transferred to keep up with progressing technology.  Since, DNA would allow internet storage to be more efficient, the price of storing internet data would decrease immensely.</a:t>
            </a:r>
            <a:endParaRPr lang="en-US" dirty="0"/>
          </a:p>
        </p:txBody>
      </p:sp>
      <p:sp>
        <p:nvSpPr>
          <p:cNvPr id="4" name="Slide Number Placeholder 3"/>
          <p:cNvSpPr>
            <a:spLocks noGrp="1"/>
          </p:cNvSpPr>
          <p:nvPr>
            <p:ph type="sldNum" sz="quarter" idx="10"/>
          </p:nvPr>
        </p:nvSpPr>
        <p:spPr/>
        <p:txBody>
          <a:bodyPr/>
          <a:lstStyle/>
          <a:p>
            <a:fld id="{3D316D9D-3780-422E-B54F-E4A74313F312}" type="slidenum">
              <a:rPr lang="en-US" smtClean="0"/>
              <a:t>3</a:t>
            </a:fld>
            <a:endParaRPr lang="en-US"/>
          </a:p>
        </p:txBody>
      </p:sp>
    </p:spTree>
    <p:extLst>
      <p:ext uri="{BB962C8B-B14F-4D97-AF65-F5344CB8AC3E}">
        <p14:creationId xmlns:p14="http://schemas.microsoft.com/office/powerpoint/2010/main" val="3054312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that it’s unmistakable that DNA is the clear solution we’ve been looking for to the problem of data storage shortage, here’s a basic explanation on how it works.  First, the bases of DNA are converted into a binary code equivalent, for example, the bases C and G together equal a one in binary code or A and T together equal a zero.  Once a specific piece of information is chosen from the internet, it’s binary code is translated into DNA bases’ and organized accordingly. Then, the organized bases can be synthesized which will link all of them together and form strands of DNA.  To extract the data out of the DNA you would have to simply sequence the DNA strands and convert the DNA sequence back into its binary equivalent.</a:t>
            </a:r>
          </a:p>
        </p:txBody>
      </p:sp>
      <p:sp>
        <p:nvSpPr>
          <p:cNvPr id="4" name="Slide Number Placeholder 3"/>
          <p:cNvSpPr>
            <a:spLocks noGrp="1"/>
          </p:cNvSpPr>
          <p:nvPr>
            <p:ph type="sldNum" sz="quarter" idx="10"/>
          </p:nvPr>
        </p:nvSpPr>
        <p:spPr/>
        <p:txBody>
          <a:bodyPr/>
          <a:lstStyle/>
          <a:p>
            <a:fld id="{3D316D9D-3780-422E-B54F-E4A74313F312}" type="slidenum">
              <a:rPr lang="en-US" smtClean="0"/>
              <a:t>4</a:t>
            </a:fld>
            <a:endParaRPr lang="en-US"/>
          </a:p>
        </p:txBody>
      </p:sp>
    </p:spTree>
    <p:extLst>
      <p:ext uri="{BB962C8B-B14F-4D97-AF65-F5344CB8AC3E}">
        <p14:creationId xmlns:p14="http://schemas.microsoft.com/office/powerpoint/2010/main" val="2752896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individuals in the scientific field have already realized the potential of DNA Data Storage and are working, right now as we speak, to progress its efficiency. For example, Agilent Technologies in California just completed a full cycle of DNA storage by synthesizing, storing, sequencing, and then reconstructing the files put into the DNA.  They helped prove to the world that storing information in DNA is a viable option for data storage in the future.  Also, George Church, a genetics professor at Harvard, is currently trying to develop a way to directly encode video and audio signals into DNA.  Church states that if he is successful he will most likely be able to completely replace flash, the current memory technology in portable electronics, and develop entire hardware systems that work with DNA.  Ewan Birney and his colleagues from the European Bioinformatics Institute also have big plans for the future; they hope to find a way to completely replace data storage methods like magnetic tape cartridges.  Finally, Sri </a:t>
            </a:r>
            <a:r>
              <a:rPr lang="en-US" sz="1200" kern="1200" dirty="0" err="1">
                <a:solidFill>
                  <a:schemeClr val="tx1"/>
                </a:solidFill>
                <a:effectLst/>
                <a:latin typeface="+mn-lt"/>
                <a:ea typeface="+mn-ea"/>
                <a:cs typeface="+mn-cs"/>
              </a:rPr>
              <a:t>Kosuri</a:t>
            </a:r>
            <a:r>
              <a:rPr lang="en-US" sz="1200" kern="1200" dirty="0">
                <a:solidFill>
                  <a:schemeClr val="tx1"/>
                </a:solidFill>
                <a:effectLst/>
                <a:latin typeface="+mn-lt"/>
                <a:ea typeface="+mn-ea"/>
                <a:cs typeface="+mn-cs"/>
              </a:rPr>
              <a:t>, a bioengineer at Harvard, said that biological storage in DNA could allow us to record anything and everything without reservation. In theory, with this new technology, we could blanket every square meter of Earth with cameras, and record every moment, everywhere.</a:t>
            </a:r>
          </a:p>
          <a:p>
            <a:endParaRPr lang="en-US" b="1" dirty="0"/>
          </a:p>
        </p:txBody>
      </p:sp>
      <p:sp>
        <p:nvSpPr>
          <p:cNvPr id="4" name="Slide Number Placeholder 3"/>
          <p:cNvSpPr>
            <a:spLocks noGrp="1"/>
          </p:cNvSpPr>
          <p:nvPr>
            <p:ph type="sldNum" sz="quarter" idx="10"/>
          </p:nvPr>
        </p:nvSpPr>
        <p:spPr/>
        <p:txBody>
          <a:bodyPr/>
          <a:lstStyle/>
          <a:p>
            <a:fld id="{3D316D9D-3780-422E-B54F-E4A74313F312}" type="slidenum">
              <a:rPr lang="en-US" smtClean="0"/>
              <a:t>5</a:t>
            </a:fld>
            <a:endParaRPr lang="en-US"/>
          </a:p>
        </p:txBody>
      </p:sp>
    </p:spTree>
    <p:extLst>
      <p:ext uri="{BB962C8B-B14F-4D97-AF65-F5344CB8AC3E}">
        <p14:creationId xmlns:p14="http://schemas.microsoft.com/office/powerpoint/2010/main" val="2722487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Sadly, DNA Data Storage is quite far from perfect and comes with its own set of issues and limitations.  The main problems researchers</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are currently faced with when dealing with DNA Data Storage are cost, retrieval speed, and error rate.  Right now</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encoding data in DNA is estimated to cost around $12,400 per megabyte, also on top of that it costs around $220 per megabyte to reread it.  However, as new technology becomes attainable in the next decade, the price of DNA synthesis is supposed to fall steeply and actually cost less than archiving data on magnetic tapes.  Until the price falls to less than magnetic tapes DNA data storage will most likely be used as a long-term archive for data that is not accessed often.  Another issue is the extreme difference between the retrieval times of data stored in magnetic tape cartridges versus when it’s in DNA.  With the current magnetic tape cartridges, it takes less than a second to store or recover digital information, whereas it can take 2 to 3 days to encode data in DNA.  Despite the large time gap between the two, many scientists would argue that DNA Data Storage is worth it because the data in the DNA will be available for many decades as long as it’s just kept cold and dry.  Finally, the biggest obstacle of data storage in DNA is its  high error rate.  George Church determined that during the synthesizing portion of DNA information storage, that for every 500 correct bases placed one wrong base was also placed.  When trying to encode large quantities of</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information in DNA this could become very problematic and make it extremely difficult to sequence and reread the data earlier</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encoded.</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In the past year to current day, Ewan Birney is working on reducing and correcting the possibility of error by taking the nucleotides of the previous and next DNA strands and overlapping them so that all data would be recorded four times.  This would eliminate a large amount of room for error because the possibility that all four versions of the data would have the same error in the same exact place is very small.</a:t>
            </a:r>
            <a:endParaRPr lang="en-US" dirty="0"/>
          </a:p>
        </p:txBody>
      </p:sp>
      <p:sp>
        <p:nvSpPr>
          <p:cNvPr id="4" name="Slide Number Placeholder 3"/>
          <p:cNvSpPr>
            <a:spLocks noGrp="1"/>
          </p:cNvSpPr>
          <p:nvPr>
            <p:ph type="sldNum" sz="quarter" idx="10"/>
          </p:nvPr>
        </p:nvSpPr>
        <p:spPr/>
        <p:txBody>
          <a:bodyPr/>
          <a:lstStyle/>
          <a:p>
            <a:fld id="{3D316D9D-3780-422E-B54F-E4A74313F312}" type="slidenum">
              <a:rPr lang="en-US" smtClean="0"/>
              <a:t>6</a:t>
            </a:fld>
            <a:endParaRPr lang="en-US"/>
          </a:p>
        </p:txBody>
      </p:sp>
    </p:spTree>
    <p:extLst>
      <p:ext uri="{BB962C8B-B14F-4D97-AF65-F5344CB8AC3E}">
        <p14:creationId xmlns:p14="http://schemas.microsoft.com/office/powerpoint/2010/main" val="767380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conclusion, I believe that DNA Data Storage is a great solution to the problem of the lack of room to store internet data.  Not only will DNA Data Storage solve the problem of the lack of room, but it will also save money, reduce the amount of room it takes to store the data, and increase the amount of time that the data doesn’t have to be transferred.  Data storage in DNA is\ very promising and if we give this method of storage a chance, I know it can change all our lives for the better.</a:t>
            </a:r>
            <a:endParaRPr lang="en-US" dirty="0"/>
          </a:p>
        </p:txBody>
      </p:sp>
      <p:sp>
        <p:nvSpPr>
          <p:cNvPr id="4" name="Slide Number Placeholder 3"/>
          <p:cNvSpPr>
            <a:spLocks noGrp="1"/>
          </p:cNvSpPr>
          <p:nvPr>
            <p:ph type="sldNum" sz="quarter" idx="10"/>
          </p:nvPr>
        </p:nvSpPr>
        <p:spPr/>
        <p:txBody>
          <a:bodyPr/>
          <a:lstStyle/>
          <a:p>
            <a:fld id="{3D316D9D-3780-422E-B54F-E4A74313F312}" type="slidenum">
              <a:rPr lang="en-US" smtClean="0"/>
              <a:t>7</a:t>
            </a:fld>
            <a:endParaRPr lang="en-US"/>
          </a:p>
        </p:txBody>
      </p:sp>
    </p:spTree>
    <p:extLst>
      <p:ext uri="{BB962C8B-B14F-4D97-AF65-F5344CB8AC3E}">
        <p14:creationId xmlns:p14="http://schemas.microsoft.com/office/powerpoint/2010/main" val="1386764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 Any questions or comments?</a:t>
            </a:r>
          </a:p>
        </p:txBody>
      </p:sp>
      <p:sp>
        <p:nvSpPr>
          <p:cNvPr id="4" name="Slide Number Placeholder 3"/>
          <p:cNvSpPr>
            <a:spLocks noGrp="1"/>
          </p:cNvSpPr>
          <p:nvPr>
            <p:ph type="sldNum" sz="quarter" idx="10"/>
          </p:nvPr>
        </p:nvSpPr>
        <p:spPr/>
        <p:txBody>
          <a:bodyPr/>
          <a:lstStyle/>
          <a:p>
            <a:fld id="{3D316D9D-3780-422E-B54F-E4A74313F312}" type="slidenum">
              <a:rPr lang="en-US" smtClean="0"/>
              <a:t>8</a:t>
            </a:fld>
            <a:endParaRPr lang="en-US"/>
          </a:p>
        </p:txBody>
      </p:sp>
    </p:spTree>
    <p:extLst>
      <p:ext uri="{BB962C8B-B14F-4D97-AF65-F5344CB8AC3E}">
        <p14:creationId xmlns:p14="http://schemas.microsoft.com/office/powerpoint/2010/main" val="26032981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tx2">
                  <a:lumMod val="5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134CF69D-D36F-41CC-814D-46C4F19A5D5A}" type="datetimeFigureOut">
              <a:rPr lang="en-US" smtClean="0"/>
              <a:t>8/4/2016</a:t>
            </a:fld>
            <a:endParaRPr lang="en-US"/>
          </a:p>
        </p:txBody>
      </p:sp>
      <p:sp>
        <p:nvSpPr>
          <p:cNvPr id="5" name="Footer Placeholder 4"/>
          <p:cNvSpPr>
            <a:spLocks noGrp="1"/>
          </p:cNvSpPr>
          <p:nvPr>
            <p:ph type="ftr" sz="quarter" idx="11"/>
          </p:nvPr>
        </p:nvSpPr>
        <p:spPr>
          <a:xfrm>
            <a:off x="1876424" y="5410201"/>
            <a:ext cx="5124886" cy="365125"/>
          </a:xfrm>
        </p:spPr>
        <p:txBody>
          <a:bodyPr/>
          <a:lstStyle/>
          <a:p>
            <a:endParaRPr lang="en-US"/>
          </a:p>
        </p:txBody>
      </p:sp>
      <p:sp>
        <p:nvSpPr>
          <p:cNvPr id="6" name="Slide Number Placeholder 5"/>
          <p:cNvSpPr>
            <a:spLocks noGrp="1"/>
          </p:cNvSpPr>
          <p:nvPr>
            <p:ph type="sldNum" sz="quarter" idx="12"/>
          </p:nvPr>
        </p:nvSpPr>
        <p:spPr>
          <a:xfrm>
            <a:off x="9896911" y="5410199"/>
            <a:ext cx="771089" cy="365125"/>
          </a:xfrm>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4166069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4CF69D-D36F-41CC-814D-46C4F19A5D5A}" type="datetimeFigureOut">
              <a:rPr lang="en-US" smtClean="0"/>
              <a:t>8/4/2016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883654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4CF69D-D36F-41CC-814D-46C4F19A5D5A}" type="datetimeFigureOut">
              <a:rPr lang="en-US" smtClean="0"/>
              <a:t>8/4/2016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25179776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4CF69D-D36F-41CC-814D-46C4F19A5D5A}" type="datetimeFigureOut">
              <a:rPr lang="en-US" smtClean="0"/>
              <a:t>8/4/2016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67F924-26FC-4286-8209-D2FF2A439224}" type="slidenum">
              <a:rPr lang="en-US" smtClean="0"/>
              <a:t>‹#›</a:t>
            </a:fld>
            <a:endParaRPr lang="en-US"/>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5302635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4CF69D-D36F-41CC-814D-46C4F19A5D5A}" type="datetimeFigureOut">
              <a:rPr lang="en-US" smtClean="0"/>
              <a:t>8/4/2016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25664523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134CF69D-D36F-41CC-814D-46C4F19A5D5A}" type="datetimeFigureOut">
              <a:rPr lang="en-US" smtClean="0"/>
              <a:t>8/4/2016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23390735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134CF69D-D36F-41CC-814D-46C4F19A5D5A}" type="datetimeFigureOut">
              <a:rPr lang="en-US" smtClean="0"/>
              <a:t>8/4/2016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36383506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4CF69D-D36F-41CC-814D-46C4F19A5D5A}" type="datetimeFigureOut">
              <a:rPr lang="en-US" smtClean="0"/>
              <a:t>8/4/2016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32283997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4CF69D-D36F-41CC-814D-46C4F19A5D5A}" type="datetimeFigureOut">
              <a:rPr lang="en-US" smtClean="0"/>
              <a:t>8/4/2016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720088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4CF69D-D36F-41CC-814D-46C4F19A5D5A}" type="datetimeFigureOut">
              <a:rPr lang="en-US" smtClean="0"/>
              <a:t>8/4/2016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2939089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34CF69D-D36F-41CC-814D-46C4F19A5D5A}" type="datetimeFigureOut">
              <a:rPr lang="en-US" smtClean="0"/>
              <a:t>8/4/2016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719492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34CF69D-D36F-41CC-814D-46C4F19A5D5A}" type="datetimeFigureOut">
              <a:rPr lang="en-US" smtClean="0"/>
              <a:t>8/4/2016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1398657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34CF69D-D36F-41CC-814D-46C4F19A5D5A}" type="datetimeFigureOut">
              <a:rPr lang="en-US" smtClean="0"/>
              <a:t>8/4/2016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3741342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34CF69D-D36F-41CC-814D-46C4F19A5D5A}" type="datetimeFigureOut">
              <a:rPr lang="en-US" smtClean="0"/>
              <a:t>8/4/2016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4114988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4CF69D-D36F-41CC-814D-46C4F19A5D5A}" type="datetimeFigureOut">
              <a:rPr lang="en-US" smtClean="0"/>
              <a:t>8/4/2016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3204439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4CF69D-D36F-41CC-814D-46C4F19A5D5A}" type="datetimeFigureOut">
              <a:rPr lang="en-US" smtClean="0"/>
              <a:t>8/4/2016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1444314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4CF69D-D36F-41CC-814D-46C4F19A5D5A}" type="datetimeFigureOut">
              <a:rPr lang="en-US" smtClean="0"/>
              <a:t>8/4/2016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67F924-26FC-4286-8209-D2FF2A439224}" type="slidenum">
              <a:rPr lang="en-US" smtClean="0"/>
              <a:t>‹#›</a:t>
            </a:fld>
            <a:endParaRPr lang="en-US"/>
          </a:p>
        </p:txBody>
      </p:sp>
    </p:spTree>
    <p:extLst>
      <p:ext uri="{BB962C8B-B14F-4D97-AF65-F5344CB8AC3E}">
        <p14:creationId xmlns:p14="http://schemas.microsoft.com/office/powerpoint/2010/main" val="1418504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9" name="Group 8"/>
            <p:cNvGrpSpPr/>
            <p:nvPr/>
          </p:nvGrpSpPr>
          <p:grpSpPr>
            <a:xfrm>
              <a:off x="-14288" y="0"/>
              <a:ext cx="1220788" cy="6858001"/>
              <a:chOff x="-14288" y="0"/>
              <a:chExt cx="1220788" cy="6858001"/>
            </a:xfrm>
            <a:grp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p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134CF69D-D36F-41CC-814D-46C4F19A5D5A}" type="datetimeFigureOut">
              <a:rPr lang="en-US" smtClean="0"/>
              <a:t>8/4/2016</a:t>
            </a:fld>
            <a:endParaRPr lang="en-US"/>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567F924-26FC-4286-8209-D2FF2A439224}" type="slidenum">
              <a:rPr lang="en-US" smtClean="0"/>
              <a:t>‹#›</a:t>
            </a:fld>
            <a:endParaRPr lang="en-US"/>
          </a:p>
        </p:txBody>
      </p:sp>
    </p:spTree>
    <p:extLst>
      <p:ext uri="{BB962C8B-B14F-4D97-AF65-F5344CB8AC3E}">
        <p14:creationId xmlns:p14="http://schemas.microsoft.com/office/powerpoint/2010/main" val="2580608777"/>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wallpaperup.com/uploads/wallpapers/2013/12/02/182205/4e1c1ffb77229387fb8faa9b290500d5.jpg" TargetMode="External"/><Relationship Id="rId2" Type="http://schemas.openxmlformats.org/officeDocument/2006/relationships/hyperlink" Target="http://drlawrencecheng.com/wp-content/uploads/2016/06/DNA-strand-wity-binary-code_web.jpg" TargetMode="External"/><Relationship Id="rId1" Type="http://schemas.openxmlformats.org/officeDocument/2006/relationships/slideLayout" Target="../slideLayouts/slideLayout2.xml"/><Relationship Id="rId6" Type="http://schemas.openxmlformats.org/officeDocument/2006/relationships/hyperlink" Target="http://enfermagemestetica.com.br/wp-content/uploads/dna.rx_.jpg" TargetMode="External"/><Relationship Id="rId5" Type="http://schemas.openxmlformats.org/officeDocument/2006/relationships/hyperlink" Target="http://www.extremetech.com/wp-content/uploads/2012/08/coding-decoding-dna-storage.jpg" TargetMode="External"/><Relationship Id="rId4" Type="http://schemas.openxmlformats.org/officeDocument/2006/relationships/hyperlink" Target="https://news.usc.edu/files/2013/03/digital-data.jp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www.the-scientist.com/?articles.view/articleNo/32494/title/DNA-Data-Storage/" TargetMode="External"/><Relationship Id="rId3" Type="http://schemas.openxmlformats.org/officeDocument/2006/relationships/hyperlink" Target="http://www.nytimes.com/2015/12/04/science/data-storage-on-dna-can-keep-it-safe-for-centuries.html?_r=2" TargetMode="External"/><Relationship Id="rId7" Type="http://schemas.openxmlformats.org/officeDocument/2006/relationships/hyperlink" Target="http://www.nature.com/nature/journal/v494/n7435/full/nature11875.html#ref8"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techcrunch.com/2010/08/04/schmidt-data/" TargetMode="External"/><Relationship Id="rId5" Type="http://schemas.openxmlformats.org/officeDocument/2006/relationships/hyperlink" Target="http://enfermagemestetica.com.br/wp-content/uploads/dna.rx_.jpg" TargetMode="External"/><Relationship Id="rId10" Type="http://schemas.openxmlformats.org/officeDocument/2006/relationships/hyperlink" Target="http://www.biology-online.org/dictionary/Dna_synthesis" TargetMode="External"/><Relationship Id="rId4" Type="http://schemas.openxmlformats.org/officeDocument/2006/relationships/hyperlink" Target="http://www.nature.com/nature/journal/v494/n7435/extref/nature11875-s1.pdf" TargetMode="External"/><Relationship Id="rId9" Type="http://schemas.openxmlformats.org/officeDocument/2006/relationships/hyperlink" Target="http://www.the-scientist.com/?articles.view/articleNo/34109/title/DNA-based-Data-Storage-Here-to-Stay/"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technologyreview.com/s/510246/why-dna-will-someday-replace-the-hard-drive/" TargetMode="External"/><Relationship Id="rId7" Type="http://schemas.openxmlformats.org/officeDocument/2006/relationships/hyperlink" Target="http://www.slate.com/blogs/future_tense/2016/07/12/microsoft_stores_200_mb_of_data_in_a_strand_of_synthetic_dna.html" TargetMode="External"/><Relationship Id="rId2" Type="http://schemas.openxmlformats.org/officeDocument/2006/relationships/hyperlink" Target="http://www.extremetech.com/extreme/134672-harvard-cracks-dna-storage-crams-700-terabytes-of-data-into-a-single-gram" TargetMode="External"/><Relationship Id="rId1" Type="http://schemas.openxmlformats.org/officeDocument/2006/relationships/slideLayout" Target="../slideLayouts/slideLayout2.xml"/><Relationship Id="rId6" Type="http://schemas.openxmlformats.org/officeDocument/2006/relationships/hyperlink" Target="http://mashable.com/2016/07/07/dna-data-storage-200mb/?utm_cid=hp-hh-pri#PMWP6FdqPOqz" TargetMode="External"/><Relationship Id="rId5" Type="http://schemas.openxmlformats.org/officeDocument/2006/relationships/hyperlink" Target="http://www.northeastern.edu/levelblog/2016/05/18/storing-data-dna/" TargetMode="External"/><Relationship Id="rId4" Type="http://schemas.openxmlformats.org/officeDocument/2006/relationships/hyperlink" Target="http://abcnews.go.com/Technology/wireStory/scientists-work-storing-digital-information-dna-4082475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DNA data storage</a:t>
            </a:r>
          </a:p>
        </p:txBody>
      </p:sp>
      <p:sp>
        <p:nvSpPr>
          <p:cNvPr id="3" name="Subtitle 2"/>
          <p:cNvSpPr>
            <a:spLocks noGrp="1"/>
          </p:cNvSpPr>
          <p:nvPr>
            <p:ph type="subTitle" idx="1"/>
          </p:nvPr>
        </p:nvSpPr>
        <p:spPr/>
        <p:txBody>
          <a:bodyPr/>
          <a:lstStyle/>
          <a:p>
            <a:r>
              <a:rPr lang="en-US" dirty="0">
                <a:solidFill>
                  <a:schemeClr val="tx1">
                    <a:lumMod val="75000"/>
                  </a:schemeClr>
                </a:solidFill>
              </a:rPr>
              <a:t>By: Katie dallas</a:t>
            </a:r>
          </a:p>
        </p:txBody>
      </p:sp>
    </p:spTree>
    <p:extLst>
      <p:ext uri="{BB962C8B-B14F-4D97-AF65-F5344CB8AC3E}">
        <p14:creationId xmlns:p14="http://schemas.microsoft.com/office/powerpoint/2010/main" val="11639664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Picture References</a:t>
            </a:r>
          </a:p>
        </p:txBody>
      </p:sp>
      <p:sp>
        <p:nvSpPr>
          <p:cNvPr id="3" name="Content Placeholder 2"/>
          <p:cNvSpPr>
            <a:spLocks noGrp="1"/>
          </p:cNvSpPr>
          <p:nvPr>
            <p:ph idx="1"/>
          </p:nvPr>
        </p:nvSpPr>
        <p:spPr>
          <a:xfrm>
            <a:off x="1141412" y="2097088"/>
            <a:ext cx="9905999" cy="3694113"/>
          </a:xfrm>
        </p:spPr>
        <p:txBody>
          <a:bodyPr>
            <a:normAutofit fontScale="92500" lnSpcReduction="10000"/>
          </a:bodyPr>
          <a:lstStyle/>
          <a:p>
            <a:pPr marL="0" indent="0">
              <a:buNone/>
            </a:pPr>
            <a:r>
              <a:rPr lang="en-US" dirty="0">
                <a:hlinkClick r:id="rId2"/>
              </a:rPr>
              <a:t>http://drlawrencecheng.com/wp-content/uploads/2016/06/DNA-strand-wity-binary-code_web.jpg</a:t>
            </a:r>
            <a:endParaRPr lang="en-US" dirty="0"/>
          </a:p>
          <a:p>
            <a:pPr marL="0" indent="0">
              <a:buNone/>
            </a:pPr>
            <a:r>
              <a:rPr lang="en-US" dirty="0">
                <a:hlinkClick r:id="rId3"/>
              </a:rPr>
              <a:t>http://www.wallpaperup.com/uploads/wallpapers/2013/12/02/182205/4e1c1ffb77229387fb8faa9b290500d5.jpg</a:t>
            </a:r>
            <a:endParaRPr lang="en-US" dirty="0"/>
          </a:p>
          <a:p>
            <a:pPr marL="0" indent="0">
              <a:buNone/>
            </a:pPr>
            <a:r>
              <a:rPr lang="en-US" dirty="0">
                <a:hlinkClick r:id="rId4"/>
              </a:rPr>
              <a:t>https://news.usc.edu/files/2013/03/digital-data.jpg</a:t>
            </a:r>
            <a:endParaRPr lang="en-US" dirty="0"/>
          </a:p>
          <a:p>
            <a:pPr marL="0" indent="0">
              <a:buNone/>
            </a:pPr>
            <a:r>
              <a:rPr lang="en-US" dirty="0">
                <a:hlinkClick r:id="rId5"/>
              </a:rPr>
              <a:t>http://www.extremetech.com/wp-content/uploads/2012/08/coding-decoding-dna-storage.jpg</a:t>
            </a:r>
            <a:endParaRPr lang="en-US" dirty="0"/>
          </a:p>
          <a:p>
            <a:pPr marL="0" indent="0">
              <a:buNone/>
            </a:pPr>
            <a:r>
              <a:rPr lang="en-US" dirty="0">
                <a:hlinkClick r:id="rId6"/>
              </a:rPr>
              <a:t>http://enfermagemestetica.com.br/wp-content/uploads/dna.rx_.jpg</a:t>
            </a:r>
            <a:endParaRPr lang="en-US" dirty="0"/>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2052663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Problem</a:t>
            </a:r>
          </a:p>
        </p:txBody>
      </p:sp>
      <p:pic>
        <p:nvPicPr>
          <p:cNvPr id="4" name="Content Placeholder 3"/>
          <p:cNvPicPr>
            <a:picLocks noGrp="1" noChangeAspect="1"/>
          </p:cNvPicPr>
          <p:nvPr>
            <p:ph idx="1"/>
          </p:nvPr>
        </p:nvPicPr>
        <p:blipFill>
          <a:blip r:embed="rId3"/>
          <a:stretch>
            <a:fillRect/>
          </a:stretch>
        </p:blipFill>
        <p:spPr>
          <a:xfrm>
            <a:off x="2078264" y="2097088"/>
            <a:ext cx="8032295" cy="3846512"/>
          </a:xfrm>
          <a:prstGeom prst="rect">
            <a:avLst/>
          </a:prstGeom>
        </p:spPr>
      </p:pic>
    </p:spTree>
    <p:extLst>
      <p:ext uri="{BB962C8B-B14F-4D97-AF65-F5344CB8AC3E}">
        <p14:creationId xmlns:p14="http://schemas.microsoft.com/office/powerpoint/2010/main" val="2790287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solution</a:t>
            </a:r>
          </a:p>
        </p:txBody>
      </p:sp>
      <p:sp>
        <p:nvSpPr>
          <p:cNvPr id="3" name="Content Placeholder 2"/>
          <p:cNvSpPr>
            <a:spLocks noGrp="1"/>
          </p:cNvSpPr>
          <p:nvPr>
            <p:ph idx="1"/>
          </p:nvPr>
        </p:nvSpPr>
        <p:spPr>
          <a:xfrm>
            <a:off x="1141413" y="2380309"/>
            <a:ext cx="9905999" cy="2369716"/>
          </a:xfrm>
        </p:spPr>
        <p:txBody>
          <a:bodyPr/>
          <a:lstStyle/>
          <a:p>
            <a:r>
              <a:rPr lang="en-US" dirty="0"/>
              <a:t>DNA Data Storage</a:t>
            </a:r>
          </a:p>
          <a:p>
            <a:pPr lvl="1"/>
            <a:r>
              <a:rPr lang="en-US" dirty="0"/>
              <a:t>It can reduce:</a:t>
            </a:r>
          </a:p>
          <a:p>
            <a:pPr lvl="2"/>
            <a:r>
              <a:rPr lang="en-US" dirty="0"/>
              <a:t>The amount of space data storage takes</a:t>
            </a:r>
          </a:p>
          <a:p>
            <a:pPr lvl="2"/>
            <a:r>
              <a:rPr lang="en-US" dirty="0"/>
              <a:t>How frequently the data has to be transferred</a:t>
            </a:r>
          </a:p>
          <a:p>
            <a:pPr lvl="2"/>
            <a:r>
              <a:rPr lang="en-US" dirty="0"/>
              <a:t>And the price of data storage</a:t>
            </a:r>
          </a:p>
          <a:p>
            <a:pPr lvl="1"/>
            <a:endParaRPr lang="en-US" dirty="0"/>
          </a:p>
        </p:txBody>
      </p:sp>
      <p:pic>
        <p:nvPicPr>
          <p:cNvPr id="4" name="Picture 3"/>
          <p:cNvPicPr>
            <a:picLocks noChangeAspect="1"/>
          </p:cNvPicPr>
          <p:nvPr/>
        </p:nvPicPr>
        <p:blipFill>
          <a:blip r:embed="rId3"/>
          <a:stretch>
            <a:fillRect/>
          </a:stretch>
        </p:blipFill>
        <p:spPr>
          <a:xfrm>
            <a:off x="7700211" y="618518"/>
            <a:ext cx="3347200" cy="2786542"/>
          </a:xfrm>
          <a:prstGeom prst="rect">
            <a:avLst/>
          </a:prstGeom>
        </p:spPr>
      </p:pic>
    </p:spTree>
    <p:extLst>
      <p:ext uri="{BB962C8B-B14F-4D97-AF65-F5344CB8AC3E}">
        <p14:creationId xmlns:p14="http://schemas.microsoft.com/office/powerpoint/2010/main" val="2066829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2" y="431504"/>
            <a:ext cx="9905998" cy="1478570"/>
          </a:xfrm>
        </p:spPr>
        <p:txBody>
          <a:bodyPr/>
          <a:lstStyle/>
          <a:p>
            <a:r>
              <a:rPr lang="en-US" dirty="0"/>
              <a:t>How it works</a:t>
            </a:r>
          </a:p>
        </p:txBody>
      </p:sp>
      <p:pic>
        <p:nvPicPr>
          <p:cNvPr id="4" name="Content Placeholder 3"/>
          <p:cNvPicPr>
            <a:picLocks noGrp="1" noChangeAspect="1"/>
          </p:cNvPicPr>
          <p:nvPr>
            <p:ph idx="1"/>
          </p:nvPr>
        </p:nvPicPr>
        <p:blipFill>
          <a:blip r:embed="rId3"/>
          <a:stretch>
            <a:fillRect/>
          </a:stretch>
        </p:blipFill>
        <p:spPr>
          <a:xfrm>
            <a:off x="2332900" y="1910074"/>
            <a:ext cx="7523023" cy="3953316"/>
          </a:xfrm>
          <a:prstGeom prst="rect">
            <a:avLst/>
          </a:prstGeom>
        </p:spPr>
      </p:pic>
    </p:spTree>
    <p:extLst>
      <p:ext uri="{BB962C8B-B14F-4D97-AF65-F5344CB8AC3E}">
        <p14:creationId xmlns:p14="http://schemas.microsoft.com/office/powerpoint/2010/main" val="1891227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Recent and future advances</a:t>
            </a:r>
          </a:p>
        </p:txBody>
      </p:sp>
      <p:sp>
        <p:nvSpPr>
          <p:cNvPr id="3" name="Content Placeholder 2"/>
          <p:cNvSpPr>
            <a:spLocks noGrp="1"/>
          </p:cNvSpPr>
          <p:nvPr>
            <p:ph idx="1"/>
          </p:nvPr>
        </p:nvSpPr>
        <p:spPr>
          <a:xfrm>
            <a:off x="1141412" y="2249487"/>
            <a:ext cx="9905999" cy="4055060"/>
          </a:xfrm>
        </p:spPr>
        <p:txBody>
          <a:bodyPr>
            <a:normAutofit lnSpcReduction="10000"/>
          </a:bodyPr>
          <a:lstStyle/>
          <a:p>
            <a:r>
              <a:rPr lang="en-US" dirty="0"/>
              <a:t>Currently Happening:</a:t>
            </a:r>
          </a:p>
          <a:p>
            <a:pPr lvl="1"/>
            <a:r>
              <a:rPr lang="en-US" dirty="0"/>
              <a:t>Full cycle of DNA Data Storage.</a:t>
            </a:r>
          </a:p>
          <a:p>
            <a:pPr lvl="1"/>
            <a:r>
              <a:rPr lang="en-US" dirty="0"/>
              <a:t>Trying to find a way to encode video and audio signals in DNA.</a:t>
            </a:r>
          </a:p>
          <a:p>
            <a:r>
              <a:rPr lang="en-US" dirty="0"/>
              <a:t>Future Goals:</a:t>
            </a:r>
          </a:p>
          <a:p>
            <a:pPr lvl="1"/>
            <a:r>
              <a:rPr lang="en-US" dirty="0"/>
              <a:t>Replace flash.</a:t>
            </a:r>
          </a:p>
          <a:p>
            <a:pPr lvl="1"/>
            <a:r>
              <a:rPr lang="en-US" dirty="0"/>
              <a:t>Directly encode video and audio signals in DNA.</a:t>
            </a:r>
          </a:p>
          <a:p>
            <a:pPr lvl="1"/>
            <a:r>
              <a:rPr lang="en-US" dirty="0"/>
              <a:t>Develop hardware systems for DNA.</a:t>
            </a:r>
          </a:p>
          <a:p>
            <a:pPr lvl="1"/>
            <a:r>
              <a:rPr lang="en-US" dirty="0"/>
              <a:t>Replace magnetic tape cartridges.</a:t>
            </a:r>
          </a:p>
          <a:p>
            <a:pPr lvl="1"/>
            <a:r>
              <a:rPr lang="en-US" dirty="0"/>
              <a:t>Record anything and everything.</a:t>
            </a:r>
          </a:p>
          <a:p>
            <a:pPr lvl="1"/>
            <a:endParaRPr lang="en-US" dirty="0"/>
          </a:p>
        </p:txBody>
      </p:sp>
    </p:spTree>
    <p:extLst>
      <p:ext uri="{BB962C8B-B14F-4D97-AF65-F5344CB8AC3E}">
        <p14:creationId xmlns:p14="http://schemas.microsoft.com/office/powerpoint/2010/main" val="1624435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issues</a:t>
            </a:r>
          </a:p>
        </p:txBody>
      </p:sp>
      <p:sp>
        <p:nvSpPr>
          <p:cNvPr id="3" name="Content Placeholder 2"/>
          <p:cNvSpPr>
            <a:spLocks noGrp="1"/>
          </p:cNvSpPr>
          <p:nvPr>
            <p:ph idx="1"/>
          </p:nvPr>
        </p:nvSpPr>
        <p:spPr/>
        <p:txBody>
          <a:bodyPr/>
          <a:lstStyle/>
          <a:p>
            <a:r>
              <a:rPr lang="en-US" dirty="0"/>
              <a:t>Cost</a:t>
            </a:r>
          </a:p>
          <a:p>
            <a:endParaRPr lang="en-US" dirty="0"/>
          </a:p>
          <a:p>
            <a:r>
              <a:rPr lang="en-US" dirty="0"/>
              <a:t>Slow Retrieval Speed</a:t>
            </a:r>
          </a:p>
          <a:p>
            <a:endParaRPr lang="en-US" dirty="0"/>
          </a:p>
          <a:p>
            <a:r>
              <a:rPr lang="en-US" dirty="0"/>
              <a:t>High Error Rate</a:t>
            </a:r>
          </a:p>
        </p:txBody>
      </p:sp>
      <p:pic>
        <p:nvPicPr>
          <p:cNvPr id="4" name="Picture 3"/>
          <p:cNvPicPr>
            <a:picLocks noChangeAspect="1"/>
          </p:cNvPicPr>
          <p:nvPr/>
        </p:nvPicPr>
        <p:blipFill>
          <a:blip r:embed="rId3"/>
          <a:stretch>
            <a:fillRect/>
          </a:stretch>
        </p:blipFill>
        <p:spPr>
          <a:xfrm>
            <a:off x="6887663" y="613382"/>
            <a:ext cx="4159748" cy="3119812"/>
          </a:xfrm>
          <a:prstGeom prst="rect">
            <a:avLst/>
          </a:prstGeom>
        </p:spPr>
      </p:pic>
    </p:spTree>
    <p:extLst>
      <p:ext uri="{BB962C8B-B14F-4D97-AF65-F5344CB8AC3E}">
        <p14:creationId xmlns:p14="http://schemas.microsoft.com/office/powerpoint/2010/main" val="2940353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a:t>
            </a:r>
          </a:p>
        </p:txBody>
      </p:sp>
      <p:pic>
        <p:nvPicPr>
          <p:cNvPr id="6" name="Content Placeholder 3"/>
          <p:cNvPicPr>
            <a:picLocks noChangeAspect="1"/>
          </p:cNvPicPr>
          <p:nvPr/>
        </p:nvPicPr>
        <p:blipFill>
          <a:blip r:embed="rId3"/>
          <a:stretch>
            <a:fillRect/>
          </a:stretch>
        </p:blipFill>
        <p:spPr>
          <a:xfrm>
            <a:off x="2078264" y="2097088"/>
            <a:ext cx="8386011" cy="3846512"/>
          </a:xfrm>
          <a:prstGeom prst="rect">
            <a:avLst/>
          </a:prstGeom>
        </p:spPr>
      </p:pic>
    </p:spTree>
    <p:extLst>
      <p:ext uri="{BB962C8B-B14F-4D97-AF65-F5344CB8AC3E}">
        <p14:creationId xmlns:p14="http://schemas.microsoft.com/office/powerpoint/2010/main" val="1101950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References</a:t>
            </a:r>
          </a:p>
        </p:txBody>
      </p:sp>
      <p:sp>
        <p:nvSpPr>
          <p:cNvPr id="3" name="Content Placeholder 2"/>
          <p:cNvSpPr>
            <a:spLocks noGrp="1"/>
          </p:cNvSpPr>
          <p:nvPr>
            <p:ph idx="1"/>
          </p:nvPr>
        </p:nvSpPr>
        <p:spPr>
          <a:xfrm>
            <a:off x="1141412" y="1900989"/>
            <a:ext cx="9905999" cy="4427622"/>
          </a:xfrm>
        </p:spPr>
        <p:txBody>
          <a:bodyPr>
            <a:normAutofit lnSpcReduction="10000"/>
          </a:bodyPr>
          <a:lstStyle/>
          <a:p>
            <a:pPr marL="0" indent="0">
              <a:buNone/>
            </a:pPr>
            <a:r>
              <a:rPr lang="en-US" sz="1800" dirty="0">
                <a:hlinkClick r:id="rId3"/>
              </a:rPr>
              <a:t>http://www.nytimes.com/2015/12/04/science/data-storage-on-dna-can-keep-it-safe-for-centuries.html?_r=2</a:t>
            </a:r>
            <a:endParaRPr lang="en-US" sz="1800" dirty="0"/>
          </a:p>
          <a:p>
            <a:pPr marL="0" indent="0">
              <a:buNone/>
            </a:pPr>
            <a:r>
              <a:rPr lang="en-US" sz="1800" dirty="0">
                <a:hlinkClick r:id="rId4"/>
              </a:rPr>
              <a:t>http://www.nature.com/nature/journal/v494/n7435/extref/nature11875-s1.pdf</a:t>
            </a:r>
            <a:endParaRPr lang="en-US" sz="1800" dirty="0"/>
          </a:p>
          <a:p>
            <a:pPr marL="0" indent="0">
              <a:buNone/>
            </a:pPr>
            <a:r>
              <a:rPr lang="en-US" sz="1800" dirty="0">
                <a:hlinkClick r:id="rId5"/>
              </a:rPr>
              <a:t>http://enfermagemestetica.com.br/wp-content/uploads/dna.rx_.jpg</a:t>
            </a:r>
            <a:endParaRPr lang="en-US" sz="1800" dirty="0"/>
          </a:p>
          <a:p>
            <a:pPr marL="0" indent="0">
              <a:buNone/>
            </a:pPr>
            <a:r>
              <a:rPr lang="en-US" sz="1800" dirty="0">
                <a:hlinkClick r:id="rId6"/>
              </a:rPr>
              <a:t>https://techcrunch.com/2010/08/04/schmidt-data/</a:t>
            </a:r>
            <a:endParaRPr lang="en-US" sz="1800" dirty="0"/>
          </a:p>
          <a:p>
            <a:pPr marL="0" indent="0">
              <a:buNone/>
            </a:pPr>
            <a:r>
              <a:rPr lang="en-US" sz="1800" dirty="0">
                <a:hlinkClick r:id="rId7"/>
              </a:rPr>
              <a:t>http://www.nature.com/nature/journal/v494/n7435/full/nature11875.html#ref8</a:t>
            </a:r>
            <a:endParaRPr lang="en-US" sz="1800" dirty="0"/>
          </a:p>
          <a:p>
            <a:pPr marL="0" indent="0">
              <a:buNone/>
            </a:pPr>
            <a:r>
              <a:rPr lang="en-US" sz="1800" dirty="0">
                <a:hlinkClick r:id="rId8"/>
              </a:rPr>
              <a:t>http://www.the-scientist.com/?articles.view/articleNo/32494/title/DNA-Data-Storage/</a:t>
            </a:r>
            <a:endParaRPr lang="en-US" sz="1800" dirty="0"/>
          </a:p>
          <a:p>
            <a:pPr marL="0" indent="0">
              <a:buNone/>
            </a:pPr>
            <a:r>
              <a:rPr lang="en-US" sz="1800" dirty="0">
                <a:hlinkClick r:id="rId9"/>
              </a:rPr>
              <a:t>http://www.the-scientist.com/?articles.view/articleNo/34109/title/DNA-based-Data-Storage-Here-to-Stay/</a:t>
            </a:r>
            <a:endParaRPr lang="en-US" sz="1800" dirty="0"/>
          </a:p>
          <a:p>
            <a:pPr marL="0" indent="0">
              <a:buNone/>
            </a:pPr>
            <a:r>
              <a:rPr lang="en-US" sz="1800" dirty="0">
                <a:hlinkClick r:id="rId10"/>
              </a:rPr>
              <a:t>http://www.biology-online.org/dictionary/Dna_synthesis</a:t>
            </a:r>
            <a:endParaRPr lang="en-US" sz="1800" dirty="0"/>
          </a:p>
          <a:p>
            <a:pPr marL="0" indent="0">
              <a:buNone/>
            </a:pPr>
            <a:endParaRPr lang="en-US" sz="1800" dirty="0"/>
          </a:p>
          <a:p>
            <a:pPr marL="0" indent="0">
              <a:buNone/>
            </a:pPr>
            <a:endParaRPr lang="en-US" sz="1800" dirty="0"/>
          </a:p>
          <a:p>
            <a:pPr marL="0" indent="0">
              <a:buNone/>
            </a:pPr>
            <a:endParaRPr lang="en-US" sz="1800" dirty="0"/>
          </a:p>
          <a:p>
            <a:pPr marL="0" indent="0">
              <a:buNone/>
            </a:pPr>
            <a:endParaRPr lang="en-US" sz="1800" dirty="0"/>
          </a:p>
          <a:p>
            <a:pPr marL="0" indent="0">
              <a:buNone/>
            </a:pPr>
            <a:endParaRPr lang="en-US" sz="1800" dirty="0"/>
          </a:p>
          <a:p>
            <a:endParaRPr lang="en-US" sz="1800" dirty="0"/>
          </a:p>
          <a:p>
            <a:endParaRPr lang="en-US" sz="1800" dirty="0"/>
          </a:p>
        </p:txBody>
      </p:sp>
    </p:spTree>
    <p:extLst>
      <p:ext uri="{BB962C8B-B14F-4D97-AF65-F5344CB8AC3E}">
        <p14:creationId xmlns:p14="http://schemas.microsoft.com/office/powerpoint/2010/main" val="4186910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references cont.</a:t>
            </a:r>
          </a:p>
        </p:txBody>
      </p:sp>
      <p:sp>
        <p:nvSpPr>
          <p:cNvPr id="3" name="Content Placeholder 2"/>
          <p:cNvSpPr>
            <a:spLocks noGrp="1"/>
          </p:cNvSpPr>
          <p:nvPr>
            <p:ph idx="1"/>
          </p:nvPr>
        </p:nvSpPr>
        <p:spPr>
          <a:xfrm>
            <a:off x="1141412" y="2097088"/>
            <a:ext cx="9905999" cy="4147301"/>
          </a:xfrm>
        </p:spPr>
        <p:txBody>
          <a:bodyPr>
            <a:normAutofit fontScale="85000" lnSpcReduction="20000"/>
          </a:bodyPr>
          <a:lstStyle/>
          <a:p>
            <a:pPr marL="0" indent="0">
              <a:buNone/>
            </a:pPr>
            <a:r>
              <a:rPr lang="en-US" dirty="0">
                <a:hlinkClick r:id="rId2"/>
              </a:rPr>
              <a:t>http://www.extremetech.com/extreme/134672-harvard-cracks-dna-storage-crams-700-terabytes-of-data-into-a-single-gram</a:t>
            </a:r>
            <a:endParaRPr lang="en-US" dirty="0"/>
          </a:p>
          <a:p>
            <a:pPr marL="0" indent="0">
              <a:buNone/>
            </a:pPr>
            <a:r>
              <a:rPr lang="en-US" dirty="0">
                <a:hlinkClick r:id="rId3"/>
              </a:rPr>
              <a:t>https://www.technologyreview.com/s/510246/why-dna-will-someday-replace-the-hard-drive/</a:t>
            </a:r>
            <a:endParaRPr lang="en-US" dirty="0"/>
          </a:p>
          <a:p>
            <a:pPr marL="0" indent="0">
              <a:buNone/>
            </a:pPr>
            <a:r>
              <a:rPr lang="en-US" dirty="0">
                <a:hlinkClick r:id="rId4"/>
              </a:rPr>
              <a:t>http://abcnews.go.com/Technology/wireStory/scientists-work-storing-digital-information-dna-40824753</a:t>
            </a:r>
            <a:endParaRPr lang="en-US" dirty="0"/>
          </a:p>
          <a:p>
            <a:pPr marL="0" indent="0">
              <a:buNone/>
            </a:pPr>
            <a:r>
              <a:rPr lang="en-US" dirty="0">
                <a:hlinkClick r:id="rId5"/>
              </a:rPr>
              <a:t>http://www.northeastern.edu/levelblog/2016/05/18/storing-data-dna/</a:t>
            </a:r>
            <a:endParaRPr lang="en-US" dirty="0"/>
          </a:p>
          <a:p>
            <a:pPr marL="0" indent="0">
              <a:buNone/>
            </a:pPr>
            <a:r>
              <a:rPr lang="en-US" dirty="0">
                <a:hlinkClick r:id="rId6"/>
              </a:rPr>
              <a:t>http://mashable.com/2016/07/07/dna-data-storage-200mb/?utm_cid=hp-hh-pri#PMWP6FdqPOqz</a:t>
            </a:r>
            <a:endParaRPr lang="en-US" dirty="0"/>
          </a:p>
          <a:p>
            <a:pPr marL="0" indent="0">
              <a:buNone/>
            </a:pPr>
            <a:r>
              <a:rPr lang="en-US" dirty="0">
                <a:hlinkClick r:id="rId7"/>
              </a:rPr>
              <a:t>http://www.slate.com/blogs/future_tense/2016/07/12/microsoft_stores_200_mb_of_data_in_a_strand_of_synthetic_dna.html</a:t>
            </a:r>
            <a:endParaRPr lang="en-US" dirty="0"/>
          </a:p>
          <a:p>
            <a:pPr marL="0" indent="0">
              <a:buNone/>
            </a:pPr>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219524203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252C36"/>
      </a:dk2>
      <a:lt2>
        <a:srgbClr val="7C96A3"/>
      </a:lt2>
      <a:accent1>
        <a:srgbClr val="4FD093"/>
      </a:accent1>
      <a:accent2>
        <a:srgbClr val="54BCDF"/>
      </a:accent2>
      <a:accent3>
        <a:srgbClr val="A262D0"/>
      </a:accent3>
      <a:accent4>
        <a:srgbClr val="D7537B"/>
      </a:accent4>
      <a:accent5>
        <a:srgbClr val="E78045"/>
      </a:accent5>
      <a:accent6>
        <a:srgbClr val="84C350"/>
      </a:accent6>
      <a:hlink>
        <a:srgbClr val="22FFFF"/>
      </a:hlink>
      <a:folHlink>
        <a:srgbClr val="9BF3FD"/>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40000"/>
              </a:schemeClr>
            </a:gs>
            <a:gs pos="100000">
              <a:schemeClr val="phClr">
                <a:shade val="92000"/>
                <a:hueMod val="104000"/>
                <a:satMod val="140000"/>
                <a:lumMod val="48000"/>
              </a:schemeClr>
            </a:gs>
          </a:gsLst>
          <a:lin ang="5040000" scaled="0"/>
        </a:gradFill>
        <a:blipFill>
          <a:blip xmlns:r="http://schemas.openxmlformats.org/officeDocument/2006/relationships" r:embed="rId1">
            <a:duotone>
              <a:schemeClr val="phClr">
                <a:shade val="48000"/>
                <a:hueMod val="106000"/>
                <a:satMod val="140000"/>
                <a:lumMod val="42000"/>
              </a:schemeClr>
              <a:schemeClr val="phClr">
                <a:tint val="98000"/>
                <a:hueMod val="92000"/>
                <a:satMod val="220000"/>
                <a:lumMod val="9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142578CA-DEC9-49C3-80AF-C113973CC9A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TM04033919[[fn=Circuit]]</Template>
  <TotalTime>5669</TotalTime>
  <Words>1452</Words>
  <Application>Microsoft Office PowerPoint</Application>
  <PresentationFormat>Widescreen</PresentationFormat>
  <Paragraphs>73</Paragraphs>
  <Slides>10</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Trebuchet MS</vt:lpstr>
      <vt:lpstr>Tw Cen MT</vt:lpstr>
      <vt:lpstr>Circuit</vt:lpstr>
      <vt:lpstr>DNA data storage</vt:lpstr>
      <vt:lpstr>The Problem</vt:lpstr>
      <vt:lpstr>The solution</vt:lpstr>
      <vt:lpstr>How it works</vt:lpstr>
      <vt:lpstr>Recent and future advances</vt:lpstr>
      <vt:lpstr>issues</vt:lpstr>
      <vt:lpstr>conclusion</vt:lpstr>
      <vt:lpstr>Web References</vt:lpstr>
      <vt:lpstr>Web references cont.</vt:lpstr>
      <vt:lpstr>Picture 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DNA data storage</dc:title>
  <dc:creator>katie dallas</dc:creator>
  <cp:lastModifiedBy>katie dallas</cp:lastModifiedBy>
  <cp:revision>41</cp:revision>
  <dcterms:created xsi:type="dcterms:W3CDTF">2016-07-26T15:38:23Z</dcterms:created>
  <dcterms:modified xsi:type="dcterms:W3CDTF">2016-08-05T02:04:44Z</dcterms:modified>
</cp:coreProperties>
</file>